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310"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440377-232F-49CA-BACC-039AD513810C}"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DC0AE-6846-4305-B2B6-152372811C7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440377-232F-49CA-BACC-039AD513810C}"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DC0AE-6846-4305-B2B6-152372811C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440377-232F-49CA-BACC-039AD513810C}"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DC0AE-6846-4305-B2B6-152372811C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440377-232F-49CA-BACC-039AD513810C}"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DC0AE-6846-4305-B2B6-152372811C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440377-232F-49CA-BACC-039AD513810C}" type="datetimeFigureOut">
              <a:rPr lang="en-US" smtClean="0"/>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DC0AE-6846-4305-B2B6-152372811C7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440377-232F-49CA-BACC-039AD513810C}"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DC0AE-6846-4305-B2B6-152372811C7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440377-232F-49CA-BACC-039AD513810C}" type="datetimeFigureOut">
              <a:rPr lang="en-US" smtClean="0"/>
              <a:t>3/3/2024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9DC0AE-6846-4305-B2B6-152372811C7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440377-232F-49CA-BACC-039AD513810C}" type="datetimeFigureOut">
              <a:rPr lang="en-US" smtClean="0"/>
              <a:t>3/3/2024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9DC0AE-6846-4305-B2B6-152372811C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440377-232F-49CA-BACC-039AD513810C}" type="datetimeFigureOut">
              <a:rPr lang="en-US" smtClean="0"/>
              <a:t>3/3/2024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9DC0AE-6846-4305-B2B6-152372811C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440377-232F-49CA-BACC-039AD513810C}"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DC0AE-6846-4305-B2B6-152372811C7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440377-232F-49CA-BACC-039AD513810C}" type="datetimeFigureOut">
              <a:rPr lang="en-US" smtClean="0"/>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DC0AE-6846-4305-B2B6-152372811C7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440377-232F-49CA-BACC-039AD513810C}" type="datetimeFigureOut">
              <a:rPr lang="en-US" smtClean="0"/>
              <a:t>3/3/2024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9DC0AE-6846-4305-B2B6-152372811C7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0"/>
            <a:ext cx="7924800" cy="6740307"/>
          </a:xfrm>
          <a:prstGeom prst="rect">
            <a:avLst/>
          </a:prstGeom>
        </p:spPr>
        <p:txBody>
          <a:bodyPr wrap="square">
            <a:spAutoFit/>
          </a:bodyPr>
          <a:lstStyle/>
          <a:p>
            <a:pPr algn="ctr">
              <a:lnSpc>
                <a:spcPct val="200000"/>
              </a:lnSpc>
            </a:pPr>
            <a:r>
              <a:rPr lang="en-US" dirty="0">
                <a:solidFill>
                  <a:srgbClr val="FF0000"/>
                </a:solidFill>
                <a:latin typeface="Times New Roman" pitchFamily="18" charset="0"/>
                <a:cs typeface="Times New Roman" pitchFamily="18" charset="0"/>
              </a:rPr>
              <a:t>BUILD MACHINE LEARNING MODELS</a:t>
            </a:r>
          </a:p>
          <a:p>
            <a:pPr algn="just">
              <a:lnSpc>
                <a:spcPct val="200000"/>
              </a:lnSpc>
              <a:buFont typeface="Wingdings" pitchFamily="2" charset="2"/>
              <a:buChar char="ü"/>
            </a:pPr>
            <a:r>
              <a:rPr lang="en-US" dirty="0">
                <a:latin typeface="Times New Roman" pitchFamily="18" charset="0"/>
                <a:cs typeface="Times New Roman" pitchFamily="18" charset="0"/>
              </a:rPr>
              <a:t>Business leaders who want to lead </a:t>
            </a:r>
            <a:r>
              <a:rPr lang="en-US" dirty="0">
                <a:solidFill>
                  <a:srgbClr val="FF0000"/>
                </a:solidFill>
                <a:latin typeface="Times New Roman" pitchFamily="18" charset="0"/>
                <a:cs typeface="Times New Roman" pitchFamily="18" charset="0"/>
              </a:rPr>
              <a:t>AI initiatives at their companies </a:t>
            </a:r>
            <a:r>
              <a:rPr lang="en-US" dirty="0" smtClean="0">
                <a:latin typeface="Times New Roman" pitchFamily="18" charset="0"/>
                <a:cs typeface="Times New Roman" pitchFamily="18" charset="0"/>
              </a:rPr>
              <a:t>should develop </a:t>
            </a:r>
            <a:r>
              <a:rPr lang="en-US" dirty="0">
                <a:latin typeface="Times New Roman" pitchFamily="18" charset="0"/>
                <a:cs typeface="Times New Roman" pitchFamily="18" charset="0"/>
              </a:rPr>
              <a:t>a high-level understanding of how machine learning models </a:t>
            </a:r>
            <a:r>
              <a:rPr lang="en-US" dirty="0" smtClean="0">
                <a:latin typeface="Times New Roman" pitchFamily="18" charset="0"/>
                <a:cs typeface="Times New Roman" pitchFamily="18" charset="0"/>
              </a:rPr>
              <a:t>are built</a:t>
            </a:r>
            <a:r>
              <a:rPr lang="en-US" dirty="0">
                <a:latin typeface="Times New Roman" pitchFamily="18" charset="0"/>
                <a:cs typeface="Times New Roman" pitchFamily="18" charset="0"/>
              </a:rPr>
              <a:t>, even if you are not responsible for writing the code yourself. </a:t>
            </a:r>
            <a:endParaRPr lang="en-US" dirty="0" smtClean="0">
              <a:latin typeface="Times New Roman" pitchFamily="18" charset="0"/>
              <a:cs typeface="Times New Roman" pitchFamily="18" charset="0"/>
            </a:endParaRPr>
          </a:p>
          <a:p>
            <a:pPr algn="just">
              <a:lnSpc>
                <a:spcPct val="200000"/>
              </a:lnSpc>
              <a:buFont typeface="Wingdings" pitchFamily="2" charset="2"/>
              <a:buChar char="ü"/>
            </a:pPr>
            <a:r>
              <a:rPr lang="en-US" dirty="0" smtClean="0">
                <a:latin typeface="Times New Roman" pitchFamily="18" charset="0"/>
                <a:cs typeface="Times New Roman" pitchFamily="18" charset="0"/>
              </a:rPr>
              <a:t>Your willingness </a:t>
            </a:r>
            <a:r>
              <a:rPr lang="en-US" dirty="0">
                <a:latin typeface="Times New Roman" pitchFamily="18" charset="0"/>
                <a:cs typeface="Times New Roman" pitchFamily="18" charset="0"/>
              </a:rPr>
              <a:t>to </a:t>
            </a:r>
            <a:r>
              <a:rPr lang="en-US" dirty="0">
                <a:solidFill>
                  <a:srgbClr val="FF0000"/>
                </a:solidFill>
                <a:latin typeface="Times New Roman" pitchFamily="18" charset="0"/>
                <a:cs typeface="Times New Roman" pitchFamily="18" charset="0"/>
              </a:rPr>
              <a:t>educate yourself on general technical</a:t>
            </a:r>
            <a:r>
              <a:rPr lang="en-US" dirty="0">
                <a:latin typeface="Times New Roman" pitchFamily="18" charset="0"/>
                <a:cs typeface="Times New Roman" pitchFamily="18" charset="0"/>
              </a:rPr>
              <a:t> details will </a:t>
            </a:r>
            <a:r>
              <a:rPr lang="en-US" dirty="0" smtClean="0">
                <a:latin typeface="Times New Roman" pitchFamily="18" charset="0"/>
                <a:cs typeface="Times New Roman" pitchFamily="18" charset="0"/>
              </a:rPr>
              <a:t>improve your </a:t>
            </a:r>
            <a:r>
              <a:rPr lang="en-US" dirty="0">
                <a:latin typeface="Times New Roman" pitchFamily="18" charset="0"/>
                <a:cs typeface="Times New Roman" pitchFamily="18" charset="0"/>
              </a:rPr>
              <a:t>credibility and communication with the engineers on your team</a:t>
            </a:r>
            <a:r>
              <a:rPr lang="en-US" dirty="0" smtClean="0">
                <a:latin typeface="Times New Roman" pitchFamily="18" charset="0"/>
                <a:cs typeface="Times New Roman" pitchFamily="18" charset="0"/>
              </a:rPr>
              <a:t>.</a:t>
            </a:r>
          </a:p>
          <a:p>
            <a:pPr algn="ctr">
              <a:lnSpc>
                <a:spcPct val="200000"/>
              </a:lnSpc>
            </a:pPr>
            <a:r>
              <a:rPr lang="en-US" dirty="0" smtClean="0">
                <a:solidFill>
                  <a:srgbClr val="FF0000"/>
                </a:solidFill>
                <a:latin typeface="Times New Roman" pitchFamily="18" charset="0"/>
                <a:cs typeface="Times New Roman" pitchFamily="18" charset="0"/>
              </a:rPr>
              <a:t>AI Is Not a Silver Bullet</a:t>
            </a:r>
          </a:p>
          <a:p>
            <a:pPr algn="just">
              <a:lnSpc>
                <a:spcPct val="200000"/>
              </a:lnSpc>
              <a:buFont typeface="Wingdings" pitchFamily="2" charset="2"/>
              <a:buChar char="ü"/>
            </a:pPr>
            <a:r>
              <a:rPr lang="en-US" dirty="0" smtClean="0">
                <a:latin typeface="Times New Roman" pitchFamily="18" charset="0"/>
                <a:cs typeface="Times New Roman" pitchFamily="18" charset="0"/>
              </a:rPr>
              <a:t>Machine learning is a powerful tool, but it is not right for everything. As with any technology, some use cases will benefit more than others from the application of AI. Each algorithm has distinct advantages that make it more successful in some scenarios but not in others. </a:t>
            </a:r>
          </a:p>
          <a:p>
            <a:pPr algn="just">
              <a:lnSpc>
                <a:spcPct val="200000"/>
              </a:lnSpc>
            </a:pP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228600"/>
            <a:ext cx="7924800" cy="5078313"/>
          </a:xfrm>
          <a:prstGeom prst="rect">
            <a:avLst/>
          </a:prstGeom>
        </p:spPr>
        <p:txBody>
          <a:bodyPr wrap="square">
            <a:spAutoFit/>
          </a:bodyPr>
          <a:lstStyle/>
          <a:p>
            <a:pPr algn="just">
              <a:lnSpc>
                <a:spcPct val="200000"/>
              </a:lnSpc>
              <a:buFont typeface="Wingdings" pitchFamily="2" charset="2"/>
              <a:buChar char="ü"/>
            </a:pPr>
            <a:r>
              <a:rPr lang="en-US" dirty="0" smtClean="0">
                <a:latin typeface="Times New Roman" pitchFamily="18" charset="0"/>
                <a:cs typeface="Times New Roman" pitchFamily="18" charset="0"/>
              </a:rPr>
              <a:t>AI </a:t>
            </a:r>
            <a:r>
              <a:rPr lang="en-US" dirty="0">
                <a:latin typeface="Times New Roman" pitchFamily="18" charset="0"/>
                <a:cs typeface="Times New Roman" pitchFamily="18" charset="0"/>
              </a:rPr>
              <a:t>experts and engineers </a:t>
            </a:r>
            <a:r>
              <a:rPr lang="en-US" dirty="0" smtClean="0">
                <a:latin typeface="Times New Roman" pitchFamily="18" charset="0"/>
                <a:cs typeface="Times New Roman" pitchFamily="18" charset="0"/>
              </a:rPr>
              <a:t>are well-versed </a:t>
            </a:r>
            <a:r>
              <a:rPr lang="en-US" dirty="0">
                <a:latin typeface="Times New Roman" pitchFamily="18" charset="0"/>
                <a:cs typeface="Times New Roman" pitchFamily="18" charset="0"/>
              </a:rPr>
              <a:t>in these details, but most executives who lack </a:t>
            </a:r>
            <a:r>
              <a:rPr lang="en-US" dirty="0" smtClean="0">
                <a:latin typeface="Times New Roman" pitchFamily="18" charset="0"/>
                <a:cs typeface="Times New Roman" pitchFamily="18" charset="0"/>
              </a:rPr>
              <a:t>technical backgrounds </a:t>
            </a:r>
            <a:r>
              <a:rPr lang="en-US" dirty="0">
                <a:latin typeface="Times New Roman" pitchFamily="18" charset="0"/>
                <a:cs typeface="Times New Roman" pitchFamily="18" charset="0"/>
              </a:rPr>
              <a:t>tend to clump all AI technologies together and regard it as </a:t>
            </a:r>
            <a:r>
              <a:rPr lang="en-US" dirty="0" smtClean="0">
                <a:latin typeface="Times New Roman" pitchFamily="18" charset="0"/>
                <a:cs typeface="Times New Roman" pitchFamily="18" charset="0"/>
              </a:rPr>
              <a:t>a silver </a:t>
            </a:r>
            <a:r>
              <a:rPr lang="en-US" dirty="0">
                <a:latin typeface="Times New Roman" pitchFamily="18" charset="0"/>
                <a:cs typeface="Times New Roman" pitchFamily="18" charset="0"/>
              </a:rPr>
              <a:t>bullet.</a:t>
            </a:r>
          </a:p>
          <a:p>
            <a:pPr algn="just">
              <a:lnSpc>
                <a:spcPct val="200000"/>
              </a:lnSpc>
              <a:buFont typeface="Wingdings" pitchFamily="2" charset="2"/>
              <a:buChar char="ü"/>
            </a:pP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foundation of artificial intelligence is data. Even </a:t>
            </a:r>
            <a:r>
              <a:rPr lang="en-US" dirty="0" smtClean="0">
                <a:latin typeface="Times New Roman" pitchFamily="18" charset="0"/>
                <a:cs typeface="Times New Roman" pitchFamily="18" charset="0"/>
              </a:rPr>
              <a:t>perfectly-implemented algorithms </a:t>
            </a:r>
            <a:r>
              <a:rPr lang="en-US" dirty="0">
                <a:latin typeface="Times New Roman" pitchFamily="18" charset="0"/>
                <a:cs typeface="Times New Roman" pitchFamily="18" charset="0"/>
              </a:rPr>
              <a:t>will fail without the right data. </a:t>
            </a:r>
            <a:endParaRPr lang="en-US" dirty="0" smtClean="0">
              <a:latin typeface="Times New Roman" pitchFamily="18" charset="0"/>
              <a:cs typeface="Times New Roman" pitchFamily="18" charset="0"/>
            </a:endParaRPr>
          </a:p>
          <a:p>
            <a:pPr algn="just">
              <a:lnSpc>
                <a:spcPct val="200000"/>
              </a:lnSpc>
              <a:buFont typeface="Wingdings" pitchFamily="2" charset="2"/>
              <a:buChar char="ü"/>
            </a:pPr>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is no different from a </a:t>
            </a:r>
            <a:r>
              <a:rPr lang="en-US" dirty="0" smtClean="0">
                <a:latin typeface="Times New Roman" pitchFamily="18" charset="0"/>
                <a:cs typeface="Times New Roman" pitchFamily="18" charset="0"/>
              </a:rPr>
              <a:t>human expert </a:t>
            </a:r>
            <a:r>
              <a:rPr lang="en-US" dirty="0">
                <a:latin typeface="Times New Roman" pitchFamily="18" charset="0"/>
                <a:cs typeface="Times New Roman" pitchFamily="18" charset="0"/>
              </a:rPr>
              <a:t>arriving at the wrong conclusions after being given the wrong facts</a:t>
            </a:r>
            <a:r>
              <a:rPr lang="en-US" dirty="0" smtClean="0">
                <a:latin typeface="Times New Roman" pitchFamily="18" charset="0"/>
                <a:cs typeface="Times New Roman" pitchFamily="18" charset="0"/>
              </a:rPr>
              <a:t>. </a:t>
            </a:r>
          </a:p>
          <a:p>
            <a:pPr algn="just">
              <a:lnSpc>
                <a:spcPct val="200000"/>
              </a:lnSpc>
              <a:buFont typeface="Wingdings" pitchFamily="2" charset="2"/>
              <a:buChar char="ü"/>
            </a:pPr>
            <a:r>
              <a:rPr lang="en-US" dirty="0" smtClean="0">
                <a:latin typeface="Times New Roman" pitchFamily="18" charset="0"/>
                <a:cs typeface="Times New Roman" pitchFamily="18" charset="0"/>
              </a:rPr>
              <a:t>Many </a:t>
            </a:r>
            <a:r>
              <a:rPr lang="en-US" dirty="0">
                <a:latin typeface="Times New Roman" pitchFamily="18" charset="0"/>
                <a:cs typeface="Times New Roman" pitchFamily="18" charset="0"/>
              </a:rPr>
              <a:t>theoretical AI examples assume that you possess enough of the </a:t>
            </a:r>
            <a:r>
              <a:rPr lang="en-US" dirty="0" smtClean="0">
                <a:latin typeface="Times New Roman" pitchFamily="18" charset="0"/>
                <a:cs typeface="Times New Roman" pitchFamily="18" charset="0"/>
              </a:rPr>
              <a:t>right kind </a:t>
            </a:r>
            <a:r>
              <a:rPr lang="en-US" dirty="0">
                <a:latin typeface="Times New Roman" pitchFamily="18" charset="0"/>
                <a:cs typeface="Times New Roman" pitchFamily="18" charset="0"/>
              </a:rPr>
              <a:t>of data, but in the real world, data is often irrelevant, incomplete, </a:t>
            </a:r>
            <a:r>
              <a:rPr lang="en-US" dirty="0" smtClean="0">
                <a:latin typeface="Times New Roman" pitchFamily="18" charset="0"/>
                <a:cs typeface="Times New Roman" pitchFamily="18" charset="0"/>
              </a:rPr>
              <a:t>or messy</a:t>
            </a:r>
            <a:r>
              <a:rPr lang="en-US" dirty="0">
                <a:latin typeface="Times New Roman" pitchFamily="18" charset="0"/>
                <a:cs typeface="Times New Roman" pitchFamily="18" charset="0"/>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222</Words>
  <Application>Microsoft Office PowerPoint</Application>
  <PresentationFormat>On-screen Show (4:3)</PresentationFormat>
  <Paragraphs>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staff</dc:creator>
  <cp:lastModifiedBy>staff</cp:lastModifiedBy>
  <cp:revision>1</cp:revision>
  <dcterms:created xsi:type="dcterms:W3CDTF">2024-03-03T05:52:39Z</dcterms:created>
  <dcterms:modified xsi:type="dcterms:W3CDTF">2024-03-03T06:07:07Z</dcterms:modified>
</cp:coreProperties>
</file>